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0" r:id="rId5"/>
    <p:sldId id="261" r:id="rId6"/>
    <p:sldId id="258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9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04" autoAdjust="0"/>
  </p:normalViewPr>
  <p:slideViewPr>
    <p:cSldViewPr snapToGrid="0" snapToObjects="1">
      <p:cViewPr varScale="1">
        <p:scale>
          <a:sx n="104" d="100"/>
          <a:sy n="104" d="100"/>
        </p:scale>
        <p:origin x="-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E36E-6D5C-9B45-9FE5-F37E950D6221}" type="datetimeFigureOut">
              <a:rPr lang="de-DE" smtClean="0"/>
              <a:t>04.06.23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F7CC-7942-8B49-B355-0AFDB880E15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710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E36E-6D5C-9B45-9FE5-F37E950D6221}" type="datetimeFigureOut">
              <a:rPr lang="de-DE" smtClean="0"/>
              <a:t>04.06.23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F7CC-7942-8B49-B355-0AFDB880E15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522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E36E-6D5C-9B45-9FE5-F37E950D6221}" type="datetimeFigureOut">
              <a:rPr lang="de-DE" smtClean="0"/>
              <a:t>04.06.23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F7CC-7942-8B49-B355-0AFDB880E15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36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E36E-6D5C-9B45-9FE5-F37E950D6221}" type="datetimeFigureOut">
              <a:rPr lang="de-DE" smtClean="0"/>
              <a:t>04.06.23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F7CC-7942-8B49-B355-0AFDB880E15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336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E36E-6D5C-9B45-9FE5-F37E950D6221}" type="datetimeFigureOut">
              <a:rPr lang="de-DE" smtClean="0"/>
              <a:t>04.06.23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F7CC-7942-8B49-B355-0AFDB880E15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64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E36E-6D5C-9B45-9FE5-F37E950D6221}" type="datetimeFigureOut">
              <a:rPr lang="de-DE" smtClean="0"/>
              <a:t>04.06.23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F7CC-7942-8B49-B355-0AFDB880E15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510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E36E-6D5C-9B45-9FE5-F37E950D6221}" type="datetimeFigureOut">
              <a:rPr lang="de-DE" smtClean="0"/>
              <a:t>04.06.23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F7CC-7942-8B49-B355-0AFDB880E15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128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E36E-6D5C-9B45-9FE5-F37E950D6221}" type="datetimeFigureOut">
              <a:rPr lang="de-DE" smtClean="0"/>
              <a:t>04.06.23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F7CC-7942-8B49-B355-0AFDB880E15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767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E36E-6D5C-9B45-9FE5-F37E950D6221}" type="datetimeFigureOut">
              <a:rPr lang="de-DE" smtClean="0"/>
              <a:t>04.06.23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F7CC-7942-8B49-B355-0AFDB880E15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156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E36E-6D5C-9B45-9FE5-F37E950D6221}" type="datetimeFigureOut">
              <a:rPr lang="de-DE" smtClean="0"/>
              <a:t>04.06.23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F7CC-7942-8B49-B355-0AFDB880E15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916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E36E-6D5C-9B45-9FE5-F37E950D6221}" type="datetimeFigureOut">
              <a:rPr lang="de-DE" smtClean="0"/>
              <a:t>04.06.23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F7CC-7942-8B49-B355-0AFDB880E15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753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CE36E-6D5C-9B45-9FE5-F37E950D6221}" type="datetimeFigureOut">
              <a:rPr lang="de-DE" smtClean="0"/>
              <a:t>04.06.23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6F7CC-7942-8B49-B355-0AFDB880E15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1600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FFFF"/>
                </a:solidFill>
              </a:rPr>
              <a:t>Bilanz eines Theatervereins</a:t>
            </a:r>
            <a:endParaRPr lang="de-DE" b="1" dirty="0">
              <a:solidFill>
                <a:srgbClr val="FFFFFF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800000"/>
                </a:solidFill>
              </a:rPr>
              <a:t>Niederdeutsches Tournee- &amp; Ausbildungstheater</a:t>
            </a:r>
          </a:p>
          <a:p>
            <a:r>
              <a:rPr lang="de-DE" b="1" dirty="0" smtClean="0">
                <a:solidFill>
                  <a:srgbClr val="800000"/>
                </a:solidFill>
              </a:rPr>
              <a:t>Theater SpielArt e.V.</a:t>
            </a:r>
            <a:endParaRPr lang="de-DE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86016"/>
            <a:ext cx="7772400" cy="115804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800000"/>
                </a:solidFill>
              </a:rPr>
              <a:t>Bilanz im Überblick </a:t>
            </a:r>
            <a:r>
              <a:rPr lang="de-DE" sz="3600" b="1" dirty="0" smtClean="0">
                <a:solidFill>
                  <a:srgbClr val="800000"/>
                </a:solidFill>
              </a:rPr>
              <a:t/>
            </a:r>
            <a:br>
              <a:rPr lang="de-DE" sz="3600" b="1" dirty="0" smtClean="0">
                <a:solidFill>
                  <a:srgbClr val="800000"/>
                </a:solidFill>
              </a:rPr>
            </a:br>
            <a:r>
              <a:rPr lang="de-DE" sz="3600" b="1" dirty="0" smtClean="0">
                <a:solidFill>
                  <a:srgbClr val="800000"/>
                </a:solidFill>
              </a:rPr>
              <a:t>2017 - 2023</a:t>
            </a:r>
            <a:endParaRPr lang="de-DE" sz="3600" b="1" dirty="0">
              <a:solidFill>
                <a:srgbClr val="80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4041" y="1544061"/>
            <a:ext cx="8625348" cy="5007427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de-DE" sz="3500" b="1" dirty="0" smtClean="0">
                <a:solidFill>
                  <a:srgbClr val="FFFFFF"/>
                </a:solidFill>
              </a:rPr>
              <a:t>Tatsächliche Produktionskosten </a:t>
            </a:r>
            <a:r>
              <a:rPr lang="de-DE" sz="3500" b="1" dirty="0" smtClean="0">
                <a:solidFill>
                  <a:srgbClr val="800000"/>
                </a:solidFill>
              </a:rPr>
              <a:t>					92.891,48 €</a:t>
            </a:r>
          </a:p>
          <a:p>
            <a:pPr algn="l"/>
            <a:r>
              <a:rPr lang="de-DE" sz="3500" b="1" dirty="0" smtClean="0">
                <a:solidFill>
                  <a:srgbClr val="FFFFFF"/>
                </a:solidFill>
              </a:rPr>
              <a:t>Gewährte Fördermittel </a:t>
            </a:r>
            <a:r>
              <a:rPr lang="de-DE" sz="3500" b="1" dirty="0" smtClean="0">
                <a:solidFill>
                  <a:srgbClr val="800000"/>
                </a:solidFill>
              </a:rPr>
              <a:t>							41.945,70 €</a:t>
            </a:r>
          </a:p>
          <a:p>
            <a:pPr algn="l"/>
            <a:r>
              <a:rPr lang="de-DE" sz="3500" b="1" dirty="0" smtClean="0">
                <a:solidFill>
                  <a:srgbClr val="FFFFFF"/>
                </a:solidFill>
              </a:rPr>
              <a:t>Ausbildungstheater</a:t>
            </a:r>
            <a:r>
              <a:rPr lang="de-DE" sz="3500" b="1" dirty="0" smtClean="0">
                <a:solidFill>
                  <a:srgbClr val="800000"/>
                </a:solidFill>
              </a:rPr>
              <a:t> LEB Niedersachsen 		  	  	  2.697,00 €</a:t>
            </a:r>
          </a:p>
          <a:p>
            <a:pPr algn="l"/>
            <a:r>
              <a:rPr lang="de-DE" sz="3500" b="1" dirty="0" smtClean="0">
                <a:solidFill>
                  <a:srgbClr val="FFFFFF"/>
                </a:solidFill>
              </a:rPr>
              <a:t>Spenden</a:t>
            </a:r>
            <a:r>
              <a:rPr lang="de-DE" sz="3500" b="1" dirty="0" smtClean="0">
                <a:solidFill>
                  <a:srgbClr val="800000"/>
                </a:solidFill>
              </a:rPr>
              <a:t>	inkl. Ausfallentschädigungen</a:t>
            </a:r>
            <a:r>
              <a:rPr lang="de-DE" sz="3500" b="1" dirty="0" smtClean="0">
                <a:solidFill>
                  <a:schemeClr val="tx1"/>
                </a:solidFill>
              </a:rPr>
              <a:t> SZ 2021 &amp; 22	</a:t>
            </a:r>
            <a:r>
              <a:rPr lang="de-DE" sz="3500" b="1" dirty="0">
                <a:solidFill>
                  <a:schemeClr val="tx1"/>
                </a:solidFill>
              </a:rPr>
              <a:t> </a:t>
            </a:r>
            <a:r>
              <a:rPr lang="de-DE" sz="3500" b="1" dirty="0" smtClean="0">
                <a:solidFill>
                  <a:schemeClr val="tx1"/>
                </a:solidFill>
              </a:rPr>
              <a:t> </a:t>
            </a:r>
            <a:r>
              <a:rPr lang="de-DE" sz="3500" b="1" dirty="0" smtClean="0">
                <a:solidFill>
                  <a:srgbClr val="800000"/>
                </a:solidFill>
              </a:rPr>
              <a:t>3.665,54 €</a:t>
            </a:r>
          </a:p>
          <a:p>
            <a:pPr algn="l"/>
            <a:r>
              <a:rPr lang="de-DE" sz="3500" b="1" dirty="0" smtClean="0">
                <a:solidFill>
                  <a:srgbClr val="FFFFFF"/>
                </a:solidFill>
              </a:rPr>
              <a:t>Erzielte Einnahmen </a:t>
            </a:r>
            <a:r>
              <a:rPr lang="de-DE" sz="3500" b="1" dirty="0" smtClean="0">
                <a:solidFill>
                  <a:srgbClr val="800000"/>
                </a:solidFill>
              </a:rPr>
              <a:t>aus dem Gastspielbetrieb			25.013,08 €	  	73.321,32 €</a:t>
            </a:r>
          </a:p>
          <a:p>
            <a:pPr algn="l"/>
            <a:endParaRPr lang="de-DE" sz="3500" b="1" dirty="0" smtClean="0">
              <a:solidFill>
                <a:srgbClr val="FFFFFF"/>
              </a:solidFill>
            </a:endParaRPr>
          </a:p>
          <a:p>
            <a:pPr algn="l"/>
            <a:r>
              <a:rPr lang="de-DE" sz="3500" b="1" dirty="0" smtClean="0">
                <a:solidFill>
                  <a:srgbClr val="FFFFFF"/>
                </a:solidFill>
              </a:rPr>
              <a:t>Geleisteter Eigenanteil </a:t>
            </a:r>
            <a:r>
              <a:rPr lang="de-DE" sz="3500" b="1" dirty="0" smtClean="0">
                <a:solidFill>
                  <a:srgbClr val="800000"/>
                </a:solidFill>
              </a:rPr>
              <a:t>des aktiven Ensembles </a:t>
            </a:r>
            <a:r>
              <a:rPr lang="de-DE" sz="3500" b="1" dirty="0" smtClean="0">
                <a:solidFill>
                  <a:srgbClr val="FFFFFF"/>
                </a:solidFill>
              </a:rPr>
              <a:t>am Produktionsbetrieb		</a:t>
            </a:r>
            <a:r>
              <a:rPr lang="de-DE" sz="3500" b="1" dirty="0" smtClean="0">
                <a:solidFill>
                  <a:srgbClr val="800000"/>
                </a:solidFill>
              </a:rPr>
              <a:t>19.570,16 €</a:t>
            </a:r>
          </a:p>
          <a:p>
            <a:pPr algn="l"/>
            <a:r>
              <a:rPr lang="de-DE" sz="3500" b="1" dirty="0" smtClean="0">
                <a:solidFill>
                  <a:srgbClr val="800000"/>
                </a:solidFill>
              </a:rPr>
              <a:t>Abzüglich der anteiligen </a:t>
            </a:r>
            <a:r>
              <a:rPr lang="de-DE" sz="3500" b="1" dirty="0">
                <a:solidFill>
                  <a:srgbClr val="800000"/>
                </a:solidFill>
              </a:rPr>
              <a:t>Fahrtkostenerstattung </a:t>
            </a:r>
            <a:r>
              <a:rPr lang="de-DE" sz="3500" b="1" dirty="0">
                <a:solidFill>
                  <a:schemeClr val="tx1"/>
                </a:solidFill>
              </a:rPr>
              <a:t>SZ 2017 </a:t>
            </a:r>
            <a:r>
              <a:rPr lang="mr-IN" sz="3500" b="1" dirty="0" smtClean="0">
                <a:solidFill>
                  <a:schemeClr val="tx1"/>
                </a:solidFill>
              </a:rPr>
              <a:t>–</a:t>
            </a:r>
            <a:r>
              <a:rPr lang="de-DE" sz="3500" b="1" dirty="0" smtClean="0">
                <a:solidFill>
                  <a:schemeClr val="tx1"/>
                </a:solidFill>
              </a:rPr>
              <a:t> 2023		     	  </a:t>
            </a:r>
            <a:r>
              <a:rPr lang="de-DE" sz="3500" b="1" dirty="0" smtClean="0">
                <a:solidFill>
                  <a:srgbClr val="800000"/>
                </a:solidFill>
              </a:rPr>
              <a:t>7.251,34 €</a:t>
            </a:r>
          </a:p>
          <a:p>
            <a:pPr algn="l"/>
            <a:r>
              <a:rPr lang="de-DE" sz="3500" b="1" dirty="0" smtClean="0">
                <a:solidFill>
                  <a:srgbClr val="FFFFFF"/>
                </a:solidFill>
              </a:rPr>
              <a:t>Exkl. Mehrkosten Versicherung &amp; Steuern </a:t>
            </a:r>
            <a:r>
              <a:rPr lang="de-DE" sz="3500" b="1" dirty="0" smtClean="0">
                <a:solidFill>
                  <a:srgbClr val="800000"/>
                </a:solidFill>
              </a:rPr>
              <a:t>NISSAN &amp; Vito </a:t>
            </a:r>
            <a:r>
              <a:rPr lang="de-DE" sz="3500" b="1" dirty="0">
                <a:solidFill>
                  <a:schemeClr val="tx1"/>
                </a:solidFill>
              </a:rPr>
              <a:t>SZ 2017 </a:t>
            </a:r>
            <a:r>
              <a:rPr lang="mr-IN" sz="3500" b="1" dirty="0">
                <a:solidFill>
                  <a:schemeClr val="tx1"/>
                </a:solidFill>
              </a:rPr>
              <a:t>–</a:t>
            </a:r>
            <a:r>
              <a:rPr lang="de-DE" sz="3500" b="1" dirty="0">
                <a:solidFill>
                  <a:schemeClr val="tx1"/>
                </a:solidFill>
              </a:rPr>
              <a:t> 2023</a:t>
            </a:r>
            <a:r>
              <a:rPr lang="de-DE" sz="3500" b="1" dirty="0" smtClean="0">
                <a:solidFill>
                  <a:srgbClr val="800000"/>
                </a:solidFill>
              </a:rPr>
              <a:t>	12.318,82 €</a:t>
            </a:r>
          </a:p>
          <a:p>
            <a:pPr algn="l"/>
            <a:endParaRPr lang="de-DE" sz="3500" b="1" dirty="0">
              <a:solidFill>
                <a:srgbClr val="800000"/>
              </a:solidFill>
            </a:endParaRPr>
          </a:p>
          <a:p>
            <a:pPr algn="l"/>
            <a:r>
              <a:rPr lang="de-DE" sz="3500" b="1" dirty="0" smtClean="0">
                <a:solidFill>
                  <a:srgbClr val="FFFFFF"/>
                </a:solidFill>
              </a:rPr>
              <a:t>9 Eigenproduktionen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						</a:t>
            </a:r>
            <a:r>
              <a:rPr lang="de-DE" sz="3600" b="1" dirty="0" smtClean="0">
                <a:solidFill>
                  <a:srgbClr val="800000"/>
                </a:solidFill>
              </a:rPr>
              <a:t>4 Komödienproduktionen</a:t>
            </a:r>
            <a:r>
              <a:rPr lang="de-DE" sz="3600" b="1" dirty="0">
                <a:solidFill>
                  <a:srgbClr val="800000"/>
                </a:solidFill>
              </a:rPr>
              <a:t>	</a:t>
            </a:r>
            <a:endParaRPr lang="de-DE" sz="3600" b="1" dirty="0" smtClean="0">
              <a:solidFill>
                <a:srgbClr val="800000"/>
              </a:solidFill>
            </a:endParaRPr>
          </a:p>
          <a:p>
            <a:pPr algn="l"/>
            <a:r>
              <a:rPr lang="de-DE" sz="3600" b="1" dirty="0" smtClean="0">
                <a:solidFill>
                  <a:srgbClr val="800000"/>
                </a:solidFill>
              </a:rPr>
              <a:t>						2 Schauspielproduktionen</a:t>
            </a:r>
          </a:p>
          <a:p>
            <a:pPr algn="l"/>
            <a:r>
              <a:rPr lang="de-DE" sz="3600" b="1" dirty="0" smtClean="0">
                <a:solidFill>
                  <a:srgbClr val="800000"/>
                </a:solidFill>
              </a:rPr>
              <a:t>						2 </a:t>
            </a:r>
            <a:r>
              <a:rPr lang="de-DE" sz="3600" b="1" dirty="0">
                <a:solidFill>
                  <a:srgbClr val="800000"/>
                </a:solidFill>
              </a:rPr>
              <a:t>Kriminalstücke</a:t>
            </a:r>
          </a:p>
          <a:p>
            <a:pPr algn="l"/>
            <a:r>
              <a:rPr lang="de-DE" sz="3600" b="1" dirty="0" smtClean="0">
                <a:solidFill>
                  <a:srgbClr val="800000"/>
                </a:solidFill>
              </a:rPr>
              <a:t>						1 </a:t>
            </a:r>
            <a:r>
              <a:rPr lang="de-DE" sz="3600" b="1" dirty="0">
                <a:solidFill>
                  <a:srgbClr val="800000"/>
                </a:solidFill>
              </a:rPr>
              <a:t>Szenische </a:t>
            </a:r>
            <a:r>
              <a:rPr lang="de-DE" sz="3600" b="1" dirty="0" smtClean="0">
                <a:solidFill>
                  <a:srgbClr val="800000"/>
                </a:solidFill>
              </a:rPr>
              <a:t>Lesung</a:t>
            </a:r>
          </a:p>
          <a:p>
            <a:pPr algn="l"/>
            <a:r>
              <a:rPr lang="de-DE" sz="3500" b="1" dirty="0" smtClean="0">
                <a:solidFill>
                  <a:srgbClr val="FFFFFF"/>
                </a:solidFill>
              </a:rPr>
              <a:t>84 Aufführungen</a:t>
            </a:r>
          </a:p>
          <a:p>
            <a:pPr algn="l"/>
            <a:r>
              <a:rPr lang="de-DE" sz="3500" b="1" dirty="0" smtClean="0">
                <a:solidFill>
                  <a:srgbClr val="FFFFFF"/>
                </a:solidFill>
              </a:rPr>
              <a:t>9 </a:t>
            </a:r>
            <a:r>
              <a:rPr lang="de-DE" sz="3500" b="1" dirty="0">
                <a:solidFill>
                  <a:srgbClr val="FFFFFF"/>
                </a:solidFill>
              </a:rPr>
              <a:t>Landkreise &amp; kreisfreie Städte </a:t>
            </a:r>
            <a:r>
              <a:rPr lang="de-DE" sz="3500" dirty="0">
                <a:solidFill>
                  <a:srgbClr val="000000"/>
                </a:solidFill>
              </a:rPr>
              <a:t>in </a:t>
            </a:r>
            <a:r>
              <a:rPr lang="de-DE" sz="3500" dirty="0" smtClean="0">
                <a:solidFill>
                  <a:srgbClr val="000000"/>
                </a:solidFill>
              </a:rPr>
              <a:t>Niedersachsen</a:t>
            </a:r>
          </a:p>
          <a:p>
            <a:pPr algn="r"/>
            <a:r>
              <a:rPr lang="de-DE" sz="3500" b="1" dirty="0" smtClean="0">
                <a:solidFill>
                  <a:srgbClr val="FFFFFF"/>
                </a:solidFill>
              </a:rPr>
              <a:t>&amp; Freilichttheaterproduktion</a:t>
            </a:r>
            <a:r>
              <a:rPr lang="de-DE" sz="3500" dirty="0" smtClean="0"/>
              <a:t> </a:t>
            </a:r>
            <a:r>
              <a:rPr lang="de-DE" sz="3500" dirty="0">
                <a:solidFill>
                  <a:srgbClr val="000000"/>
                </a:solidFill>
              </a:rPr>
              <a:t>FT</a:t>
            </a:r>
            <a:r>
              <a:rPr lang="de-DE" sz="3500" i="1" dirty="0">
                <a:solidFill>
                  <a:srgbClr val="800000"/>
                </a:solidFill>
              </a:rPr>
              <a:t>A</a:t>
            </a:r>
            <a:r>
              <a:rPr lang="de-DE" sz="3500" dirty="0">
                <a:solidFill>
                  <a:srgbClr val="000000"/>
                </a:solidFill>
              </a:rPr>
              <a:t>lken 2019 und </a:t>
            </a:r>
            <a:r>
              <a:rPr lang="de-DE" sz="3500" dirty="0">
                <a:solidFill>
                  <a:srgbClr val="800000"/>
                </a:solidFill>
              </a:rPr>
              <a:t>S</a:t>
            </a:r>
            <a:r>
              <a:rPr lang="de-DE" sz="3500" dirty="0">
                <a:solidFill>
                  <a:srgbClr val="000000"/>
                </a:solidFill>
              </a:rPr>
              <a:t>zenische</a:t>
            </a:r>
            <a:r>
              <a:rPr lang="de-DE" sz="3500" dirty="0"/>
              <a:t> </a:t>
            </a:r>
            <a:r>
              <a:rPr lang="de-DE" sz="3500" dirty="0">
                <a:solidFill>
                  <a:srgbClr val="800000"/>
                </a:solidFill>
              </a:rPr>
              <a:t>L</a:t>
            </a:r>
            <a:r>
              <a:rPr lang="de-DE" sz="3500" dirty="0">
                <a:solidFill>
                  <a:srgbClr val="000000"/>
                </a:solidFill>
              </a:rPr>
              <a:t>esung</a:t>
            </a:r>
            <a:r>
              <a:rPr lang="de-DE" sz="3500" dirty="0"/>
              <a:t> </a:t>
            </a:r>
            <a:r>
              <a:rPr lang="de-DE" sz="3500" dirty="0">
                <a:solidFill>
                  <a:srgbClr val="800000"/>
                </a:solidFill>
              </a:rPr>
              <a:t>GEGEN KRIEG UND </a:t>
            </a:r>
            <a:r>
              <a:rPr lang="de-DE" sz="3500" dirty="0" smtClean="0">
                <a:solidFill>
                  <a:srgbClr val="800000"/>
                </a:solidFill>
              </a:rPr>
              <a:t>GEWALT </a:t>
            </a:r>
            <a:r>
              <a:rPr lang="de-DE" sz="3600" dirty="0" smtClean="0">
                <a:solidFill>
                  <a:srgbClr val="FFFFFF"/>
                </a:solidFill>
              </a:rPr>
              <a:t>2019 &amp;</a:t>
            </a:r>
            <a:r>
              <a:rPr lang="de-DE" sz="3500" dirty="0" smtClean="0">
                <a:solidFill>
                  <a:srgbClr val="800000"/>
                </a:solidFill>
              </a:rPr>
              <a:t> </a:t>
            </a:r>
            <a:r>
              <a:rPr lang="de-DE" sz="3500" dirty="0" smtClean="0">
                <a:solidFill>
                  <a:schemeClr val="tx1"/>
                </a:solidFill>
              </a:rPr>
              <a:t>2022 </a:t>
            </a:r>
            <a:r>
              <a:rPr lang="de-DE" sz="3500" dirty="0">
                <a:solidFill>
                  <a:schemeClr val="tx1"/>
                </a:solidFill>
              </a:rPr>
              <a:t>in Rheinland-Pfalz</a:t>
            </a:r>
          </a:p>
          <a:p>
            <a:pPr algn="l"/>
            <a:endParaRPr lang="de-DE" b="1" dirty="0" smtClean="0">
              <a:solidFill>
                <a:schemeClr val="tx1"/>
              </a:solidFill>
            </a:endParaRPr>
          </a:p>
          <a:p>
            <a:endParaRPr lang="de-DE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12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800000"/>
                </a:solidFill>
              </a:rPr>
              <a:t>Gewährte Fördermittel &amp; Spenden</a:t>
            </a:r>
            <a:r>
              <a:rPr lang="de-DE" dirty="0" smtClean="0">
                <a:solidFill>
                  <a:srgbClr val="800000"/>
                </a:solidFill>
              </a:rPr>
              <a:t/>
            </a:r>
            <a:br>
              <a:rPr lang="de-DE" dirty="0" smtClean="0">
                <a:solidFill>
                  <a:srgbClr val="800000"/>
                </a:solidFill>
              </a:rPr>
            </a:br>
            <a:r>
              <a:rPr lang="de-DE" dirty="0" smtClean="0">
                <a:solidFill>
                  <a:srgbClr val="000000"/>
                </a:solidFill>
              </a:rPr>
              <a:t>auf </a:t>
            </a:r>
            <a:r>
              <a:rPr lang="de-DE" dirty="0">
                <a:solidFill>
                  <a:srgbClr val="000000"/>
                </a:solidFill>
              </a:rPr>
              <a:t>einen </a:t>
            </a:r>
            <a:r>
              <a:rPr lang="de-DE" dirty="0" smtClean="0">
                <a:solidFill>
                  <a:srgbClr val="000000"/>
                </a:solidFill>
              </a:rPr>
              <a:t>Blick </a:t>
            </a:r>
            <a:r>
              <a:rPr lang="de-DE" dirty="0" smtClean="0">
                <a:solidFill>
                  <a:srgbClr val="800000"/>
                </a:solidFill>
              </a:rPr>
              <a:t>SZ 2017-2019</a:t>
            </a:r>
            <a:endParaRPr lang="de-DE" dirty="0">
              <a:solidFill>
                <a:srgbClr val="8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1673" y="1600200"/>
            <a:ext cx="8703531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400" dirty="0" smtClean="0">
                <a:solidFill>
                  <a:srgbClr val="800000"/>
                </a:solidFill>
              </a:rPr>
              <a:t>Spielzeit	Summe	Förderer</a:t>
            </a:r>
            <a:r>
              <a:rPr lang="de-DE" sz="2400" dirty="0">
                <a:solidFill>
                  <a:srgbClr val="800000"/>
                </a:solidFill>
              </a:rPr>
              <a:t>	</a:t>
            </a:r>
            <a:r>
              <a:rPr lang="de-DE" sz="2400" dirty="0" smtClean="0">
                <a:solidFill>
                  <a:srgbClr val="800000"/>
                </a:solidFill>
              </a:rPr>
              <a:t>			Spenden/-geber(in)</a:t>
            </a:r>
          </a:p>
          <a:p>
            <a:pPr marL="0" indent="0">
              <a:buNone/>
            </a:pPr>
            <a:r>
              <a:rPr lang="de-DE" sz="2000" dirty="0" smtClean="0"/>
              <a:t>ESZ 2017		2.500 €		Landschaftsverband	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smtClean="0"/>
              <a:t>					Stade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smtClean="0"/>
              <a:t>		2.500 €		Landkreis Cuxhaven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smtClean="0"/>
              <a:t>		2.000 €		Kreissparkasse Stade</a:t>
            </a:r>
            <a:endParaRPr lang="de-DE" sz="2000" dirty="0"/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SZ 2018		3.000 </a:t>
            </a:r>
            <a:r>
              <a:rPr lang="de-DE" sz="2000" dirty="0"/>
              <a:t>€		</a:t>
            </a:r>
            <a:r>
              <a:rPr lang="de-DE" sz="2000" dirty="0" smtClean="0"/>
              <a:t>Landschaftsverband</a:t>
            </a:r>
            <a:r>
              <a:rPr lang="de-DE" sz="2000" dirty="0"/>
              <a:t>	</a:t>
            </a:r>
            <a:r>
              <a:rPr lang="de-DE" sz="2000" dirty="0" smtClean="0"/>
              <a:t>500 €	Inske Albers-Willberger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						</a:t>
            </a:r>
            <a:r>
              <a:rPr lang="de-DE" sz="2000" dirty="0" smtClean="0"/>
              <a:t>Stade				500 €	Thomas G. Willberger</a:t>
            </a:r>
          </a:p>
          <a:p>
            <a:pPr marL="0" indent="0">
              <a:buNone/>
            </a:pPr>
            <a:r>
              <a:rPr lang="de-DE" sz="2000" dirty="0" smtClean="0"/>
              <a:t>			3.000 </a:t>
            </a:r>
            <a:r>
              <a:rPr lang="de-DE" sz="2000" dirty="0"/>
              <a:t>€		Landkreis </a:t>
            </a:r>
            <a:r>
              <a:rPr lang="de-DE" sz="2000" dirty="0" smtClean="0"/>
              <a:t>Cuxhaven	350 €	Isa Steffen</a:t>
            </a:r>
            <a:endParaRPr lang="de-DE" sz="2000" dirty="0"/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SZ 2019		</a:t>
            </a:r>
            <a:r>
              <a:rPr lang="de-DE" sz="2000" dirty="0"/>
              <a:t>3.000 €		Landschaftsverband	170 € 	private Spenden	</a:t>
            </a:r>
          </a:p>
          <a:p>
            <a:pPr marL="0" indent="0">
              <a:buNone/>
            </a:pPr>
            <a:r>
              <a:rPr lang="de-DE" sz="2000" dirty="0"/>
              <a:t>						Stade				</a:t>
            </a:r>
          </a:p>
          <a:p>
            <a:pPr marL="0" indent="0">
              <a:buNone/>
            </a:pPr>
            <a:r>
              <a:rPr lang="de-DE" sz="2000" dirty="0"/>
              <a:t>			3.000 €		Landkreis Cuxhaven	</a:t>
            </a:r>
          </a:p>
          <a:p>
            <a:pPr marL="0" indent="0">
              <a:buNone/>
            </a:pPr>
            <a:r>
              <a:rPr lang="de-DE" sz="2000" dirty="0"/>
              <a:t>			</a:t>
            </a:r>
            <a:r>
              <a:rPr lang="de-DE" sz="2000" dirty="0" smtClean="0"/>
              <a:t>   420 </a:t>
            </a:r>
            <a:r>
              <a:rPr lang="de-DE" sz="2000" dirty="0"/>
              <a:t>€	</a:t>
            </a:r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800000"/>
                </a:solidFill>
              </a:rPr>
              <a:t>LEB</a:t>
            </a:r>
            <a:r>
              <a:rPr lang="de-DE" sz="2000" dirty="0" smtClean="0"/>
              <a:t> Niedersachsen </a:t>
            </a:r>
            <a:r>
              <a:rPr lang="de-DE" sz="2000" dirty="0" smtClean="0">
                <a:solidFill>
                  <a:srgbClr val="800000"/>
                </a:solidFill>
              </a:rPr>
              <a:t>SZ 2018</a:t>
            </a:r>
            <a:endParaRPr lang="de-DE" sz="20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88689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800000"/>
                </a:solidFill>
              </a:rPr>
              <a:t>Gewährte Fördermittel &amp; Spenden</a:t>
            </a:r>
            <a:r>
              <a:rPr lang="de-DE" dirty="0" smtClean="0">
                <a:solidFill>
                  <a:srgbClr val="800000"/>
                </a:solidFill>
              </a:rPr>
              <a:t/>
            </a:r>
            <a:br>
              <a:rPr lang="de-DE" dirty="0" smtClean="0">
                <a:solidFill>
                  <a:srgbClr val="800000"/>
                </a:solidFill>
              </a:rPr>
            </a:br>
            <a:r>
              <a:rPr lang="de-DE" dirty="0" smtClean="0">
                <a:solidFill>
                  <a:srgbClr val="000000"/>
                </a:solidFill>
              </a:rPr>
              <a:t>auf </a:t>
            </a:r>
            <a:r>
              <a:rPr lang="de-DE" dirty="0">
                <a:solidFill>
                  <a:srgbClr val="000000"/>
                </a:solidFill>
              </a:rPr>
              <a:t>einen </a:t>
            </a:r>
            <a:r>
              <a:rPr lang="de-DE" dirty="0" smtClean="0">
                <a:solidFill>
                  <a:srgbClr val="000000"/>
                </a:solidFill>
              </a:rPr>
              <a:t>Blick</a:t>
            </a:r>
            <a:r>
              <a:rPr lang="de-DE" dirty="0" smtClean="0">
                <a:solidFill>
                  <a:srgbClr val="800000"/>
                </a:solidFill>
              </a:rPr>
              <a:t> SZ 2020-2021</a:t>
            </a:r>
            <a:endParaRPr lang="de-DE" dirty="0">
              <a:solidFill>
                <a:srgbClr val="8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1673" y="1600200"/>
            <a:ext cx="8703531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400" dirty="0" smtClean="0">
                <a:solidFill>
                  <a:srgbClr val="800000"/>
                </a:solidFill>
              </a:rPr>
              <a:t>Spielzeit	Summe	Förderer				Spenden/-geber(in)</a:t>
            </a: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SZ 2020		6.152,04 €	Corona-Hilfe </a:t>
            </a:r>
            <a:r>
              <a:rPr lang="de-DE" sz="2000" dirty="0"/>
              <a:t>MWK	</a:t>
            </a:r>
            <a:r>
              <a:rPr lang="de-DE" sz="2000" dirty="0" smtClean="0"/>
              <a:t>645,54 </a:t>
            </a:r>
            <a:r>
              <a:rPr lang="de-DE" sz="2000" dirty="0"/>
              <a:t>€	private Spenden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smtClean="0"/>
              <a:t>		3.000 </a:t>
            </a:r>
            <a:r>
              <a:rPr lang="de-DE" sz="2000" dirty="0"/>
              <a:t>€		Landschaftsverband	</a:t>
            </a:r>
          </a:p>
          <a:p>
            <a:pPr marL="0" indent="0">
              <a:buNone/>
            </a:pPr>
            <a:r>
              <a:rPr lang="de-DE" sz="2000" dirty="0"/>
              <a:t>						</a:t>
            </a:r>
            <a:r>
              <a:rPr lang="de-DE" sz="2000" dirty="0" smtClean="0"/>
              <a:t>Stade				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smtClean="0"/>
              <a:t>		3.000 </a:t>
            </a:r>
            <a:r>
              <a:rPr lang="de-DE" sz="2000" dirty="0"/>
              <a:t>€		Landkreis </a:t>
            </a:r>
            <a:r>
              <a:rPr lang="de-DE" sz="2000" dirty="0" smtClean="0"/>
              <a:t>Cuxhaven	</a:t>
            </a:r>
          </a:p>
          <a:p>
            <a:pPr marL="0" indent="0">
              <a:buNone/>
            </a:pPr>
            <a:r>
              <a:rPr lang="de-DE" sz="2000" dirty="0"/>
              <a:t>			</a:t>
            </a:r>
            <a:r>
              <a:rPr lang="de-DE" sz="2000" dirty="0" smtClean="0"/>
              <a:t>   678 </a:t>
            </a:r>
            <a:r>
              <a:rPr lang="de-DE" sz="2000" dirty="0"/>
              <a:t>€	</a:t>
            </a:r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800000"/>
                </a:solidFill>
              </a:rPr>
              <a:t>LEB</a:t>
            </a:r>
            <a:r>
              <a:rPr lang="de-DE" sz="2000" dirty="0" smtClean="0"/>
              <a:t> </a:t>
            </a:r>
            <a:r>
              <a:rPr lang="de-DE" sz="2000" dirty="0"/>
              <a:t>Niedersachsen </a:t>
            </a:r>
            <a:r>
              <a:rPr lang="de-DE" sz="2000" dirty="0" smtClean="0">
                <a:solidFill>
                  <a:srgbClr val="800000"/>
                </a:solidFill>
              </a:rPr>
              <a:t>SZ 2019</a:t>
            </a:r>
          </a:p>
          <a:p>
            <a:pPr marL="0" indent="0">
              <a:buNone/>
            </a:pPr>
            <a:r>
              <a:rPr lang="de-DE" sz="2000" dirty="0"/>
              <a:t>			</a:t>
            </a:r>
            <a:r>
              <a:rPr lang="de-DE" sz="2000" dirty="0" smtClean="0"/>
              <a:t>   408 </a:t>
            </a:r>
            <a:r>
              <a:rPr lang="de-DE" sz="2000" dirty="0"/>
              <a:t>€	</a:t>
            </a:r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800000"/>
                </a:solidFill>
              </a:rPr>
              <a:t>LEB</a:t>
            </a:r>
            <a:r>
              <a:rPr lang="de-DE" sz="2000" dirty="0" smtClean="0"/>
              <a:t> </a:t>
            </a:r>
            <a:r>
              <a:rPr lang="de-DE" sz="2000" dirty="0"/>
              <a:t>Niedersachsen </a:t>
            </a:r>
            <a:r>
              <a:rPr lang="de-DE" sz="2000" dirty="0" smtClean="0">
                <a:solidFill>
                  <a:srgbClr val="800000"/>
                </a:solidFill>
              </a:rPr>
              <a:t>SZ 2020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SZ 2021		</a:t>
            </a:r>
            <a:r>
              <a:rPr lang="de-DE" sz="2000" dirty="0"/>
              <a:t>3.000 €		Landschaftsverband	</a:t>
            </a:r>
            <a:r>
              <a:rPr lang="de-DE" sz="2000" dirty="0" smtClean="0"/>
              <a:t>147 </a:t>
            </a:r>
            <a:r>
              <a:rPr lang="de-DE" sz="2000" dirty="0"/>
              <a:t>€	private Spenden</a:t>
            </a:r>
          </a:p>
          <a:p>
            <a:pPr marL="0" indent="0">
              <a:buNone/>
            </a:pPr>
            <a:r>
              <a:rPr lang="de-DE" sz="2000" dirty="0"/>
              <a:t>						Stade				</a:t>
            </a:r>
            <a:r>
              <a:rPr lang="de-DE" sz="2000" dirty="0" smtClean="0"/>
              <a:t>	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			</a:t>
            </a:r>
            <a:r>
              <a:rPr lang="de-DE" sz="2000" dirty="0" smtClean="0"/>
              <a:t>1.000 </a:t>
            </a:r>
            <a:r>
              <a:rPr lang="de-DE" sz="2000" dirty="0"/>
              <a:t>€		</a:t>
            </a:r>
            <a:r>
              <a:rPr lang="de-DE" sz="2000" dirty="0" smtClean="0"/>
              <a:t>Plattdüütsch</a:t>
            </a:r>
            <a:r>
              <a:rPr lang="de-DE" sz="2000" dirty="0" smtClean="0"/>
              <a:t>-Stiftung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smtClean="0"/>
              <a:t>	 				Neddersassen</a:t>
            </a:r>
            <a:r>
              <a:rPr lang="de-DE" sz="2000" dirty="0"/>
              <a:t>	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smtClean="0"/>
              <a:t>		   300 €		Landkreis Wesermarsch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smtClean="0"/>
              <a:t>		   450 </a:t>
            </a:r>
            <a:r>
              <a:rPr lang="de-DE" sz="2000" dirty="0"/>
              <a:t>€	</a:t>
            </a:r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800000"/>
                </a:solidFill>
              </a:rPr>
              <a:t>LEB</a:t>
            </a:r>
            <a:r>
              <a:rPr lang="de-DE" sz="2000" dirty="0" smtClean="0"/>
              <a:t> </a:t>
            </a:r>
            <a:r>
              <a:rPr lang="de-DE" sz="2000" dirty="0"/>
              <a:t>Niedersachsen </a:t>
            </a:r>
            <a:r>
              <a:rPr lang="de-DE" sz="2000" dirty="0" smtClean="0">
                <a:solidFill>
                  <a:srgbClr val="800000"/>
                </a:solidFill>
              </a:rPr>
              <a:t>SZ 2021</a:t>
            </a:r>
            <a:endParaRPr lang="de-DE" sz="20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2384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800000"/>
                </a:solidFill>
              </a:rPr>
              <a:t>Gewährte Fördermittel &amp; Spenden</a:t>
            </a:r>
            <a:r>
              <a:rPr lang="de-DE" dirty="0" smtClean="0">
                <a:solidFill>
                  <a:srgbClr val="800000"/>
                </a:solidFill>
              </a:rPr>
              <a:t/>
            </a:r>
            <a:br>
              <a:rPr lang="de-DE" dirty="0" smtClean="0">
                <a:solidFill>
                  <a:srgbClr val="800000"/>
                </a:solidFill>
              </a:rPr>
            </a:br>
            <a:r>
              <a:rPr lang="de-DE" dirty="0" smtClean="0"/>
              <a:t>auf einen Blick </a:t>
            </a:r>
            <a:r>
              <a:rPr lang="de-DE" dirty="0" smtClean="0">
                <a:solidFill>
                  <a:srgbClr val="800000"/>
                </a:solidFill>
              </a:rPr>
              <a:t>SZ 2022-2023</a:t>
            </a:r>
            <a:endParaRPr lang="de-DE" dirty="0">
              <a:solidFill>
                <a:srgbClr val="8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1673" y="1600200"/>
            <a:ext cx="8703531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dirty="0" smtClean="0">
                <a:solidFill>
                  <a:srgbClr val="800000"/>
                </a:solidFill>
              </a:rPr>
              <a:t>Spielzeit	Summe	Förderer			Spenden/-geber(in)</a:t>
            </a:r>
            <a:endParaRPr lang="de-DE" sz="2000" dirty="0"/>
          </a:p>
          <a:p>
            <a:pPr marL="0" indent="0">
              <a:buNone/>
            </a:pPr>
            <a:r>
              <a:rPr lang="de-DE" sz="1900" dirty="0" smtClean="0"/>
              <a:t>SZ 2022		3.000 </a:t>
            </a:r>
            <a:r>
              <a:rPr lang="de-DE" sz="1900" dirty="0"/>
              <a:t>€		Landschaftsverband	1.353 €	private Spenden	</a:t>
            </a:r>
          </a:p>
          <a:p>
            <a:pPr marL="0" indent="0">
              <a:buNone/>
            </a:pPr>
            <a:r>
              <a:rPr lang="de-DE" sz="1900" dirty="0"/>
              <a:t>						</a:t>
            </a:r>
            <a:r>
              <a:rPr lang="de-DE" sz="1900" dirty="0" smtClean="0"/>
              <a:t>Stade				(inkl. Ausfallentschädigung </a:t>
            </a:r>
            <a:r>
              <a:rPr lang="de-DE" sz="1900" dirty="0" smtClean="0">
                <a:solidFill>
                  <a:srgbClr val="800000"/>
                </a:solidFill>
              </a:rPr>
              <a:t>Burg-</a:t>
            </a:r>
          </a:p>
          <a:p>
            <a:pPr marL="0" indent="0">
              <a:buNone/>
            </a:pPr>
            <a:r>
              <a:rPr lang="de-DE" sz="1900" dirty="0"/>
              <a:t>	</a:t>
            </a:r>
            <a:r>
              <a:rPr lang="de-DE" sz="1900" dirty="0" smtClean="0"/>
              <a:t>		1.500 </a:t>
            </a:r>
            <a:r>
              <a:rPr lang="de-DE" sz="1900" dirty="0"/>
              <a:t>€		Landkreis </a:t>
            </a:r>
            <a:r>
              <a:rPr lang="de-DE" sz="1900" dirty="0" smtClean="0"/>
              <a:t>Cuxhaven	</a:t>
            </a:r>
            <a:r>
              <a:rPr lang="de-DE" sz="1900" dirty="0" smtClean="0">
                <a:solidFill>
                  <a:srgbClr val="800000"/>
                </a:solidFill>
              </a:rPr>
              <a:t>gesellschaft</a:t>
            </a:r>
            <a:r>
              <a:rPr lang="de-DE" sz="1900" dirty="0" smtClean="0">
                <a:solidFill>
                  <a:srgbClr val="800000"/>
                </a:solidFill>
              </a:rPr>
              <a:t> Bederkesa e.V. </a:t>
            </a:r>
            <a:r>
              <a:rPr lang="de-DE" sz="1900" dirty="0"/>
              <a:t>i</a:t>
            </a:r>
            <a:r>
              <a:rPr lang="de-DE" sz="1900" dirty="0" smtClean="0"/>
              <a:t>n Höhe</a:t>
            </a:r>
          </a:p>
          <a:p>
            <a:pPr marL="0" indent="0">
              <a:buNone/>
            </a:pPr>
            <a:r>
              <a:rPr lang="de-DE" sz="1900" dirty="0" smtClean="0"/>
              <a:t>			</a:t>
            </a:r>
            <a:r>
              <a:rPr lang="de-DE" sz="1900" dirty="0"/>
              <a:t>1.500 €		</a:t>
            </a:r>
            <a:r>
              <a:rPr lang="de-DE" sz="1900" dirty="0" smtClean="0"/>
              <a:t>Alles-Gute-Stiftung	von 1.250 €!)</a:t>
            </a:r>
          </a:p>
          <a:p>
            <a:pPr marL="0" indent="0">
              <a:buNone/>
            </a:pPr>
            <a:r>
              <a:rPr lang="de-DE" sz="1900" dirty="0"/>
              <a:t>	</a:t>
            </a:r>
            <a:r>
              <a:rPr lang="de-DE" sz="1900" dirty="0" smtClean="0"/>
              <a:t>					Kreissparkasse Stade</a:t>
            </a:r>
          </a:p>
          <a:p>
            <a:pPr marL="0" indent="0">
              <a:buNone/>
            </a:pPr>
            <a:r>
              <a:rPr lang="de-DE" sz="1900" dirty="0" smtClean="0"/>
              <a:t>			   283,66 </a:t>
            </a:r>
            <a:r>
              <a:rPr lang="de-DE" sz="1900" dirty="0"/>
              <a:t>€	</a:t>
            </a:r>
            <a:r>
              <a:rPr lang="de-DE" sz="1900" dirty="0" smtClean="0"/>
              <a:t>Landkreis Wesermarsch</a:t>
            </a:r>
          </a:p>
          <a:p>
            <a:pPr marL="0" indent="0">
              <a:buNone/>
            </a:pPr>
            <a:r>
              <a:rPr lang="de-DE" sz="1900" dirty="0"/>
              <a:t>			</a:t>
            </a:r>
            <a:r>
              <a:rPr lang="de-DE" sz="1900" dirty="0" smtClean="0"/>
              <a:t>     70 €		</a:t>
            </a:r>
            <a:r>
              <a:rPr lang="de-DE" sz="1900" dirty="0" smtClean="0">
                <a:solidFill>
                  <a:srgbClr val="800000"/>
                </a:solidFill>
              </a:rPr>
              <a:t>LEB</a:t>
            </a:r>
            <a:r>
              <a:rPr lang="de-DE" sz="1900" dirty="0" smtClean="0"/>
              <a:t> </a:t>
            </a:r>
            <a:r>
              <a:rPr lang="de-DE" sz="1900" dirty="0"/>
              <a:t>Corona-Bonus </a:t>
            </a:r>
            <a:r>
              <a:rPr lang="de-DE" sz="1900" dirty="0" smtClean="0">
                <a:solidFill>
                  <a:srgbClr val="800000"/>
                </a:solidFill>
              </a:rPr>
              <a:t>SZ 2022</a:t>
            </a:r>
          </a:p>
          <a:p>
            <a:pPr marL="0" indent="0">
              <a:buNone/>
            </a:pPr>
            <a:r>
              <a:rPr lang="de-DE" sz="1900" dirty="0"/>
              <a:t>			</a:t>
            </a:r>
            <a:r>
              <a:rPr lang="de-DE" sz="1900" dirty="0" smtClean="0"/>
              <a:t>   546 </a:t>
            </a:r>
            <a:r>
              <a:rPr lang="de-DE" sz="1900" dirty="0"/>
              <a:t>€	</a:t>
            </a:r>
            <a:r>
              <a:rPr lang="de-DE" sz="1900" dirty="0" smtClean="0"/>
              <a:t>	</a:t>
            </a:r>
            <a:r>
              <a:rPr lang="de-DE" sz="1900" dirty="0" smtClean="0">
                <a:solidFill>
                  <a:srgbClr val="800000"/>
                </a:solidFill>
              </a:rPr>
              <a:t>LEB</a:t>
            </a:r>
            <a:r>
              <a:rPr lang="de-DE" sz="1900" dirty="0" smtClean="0"/>
              <a:t> </a:t>
            </a:r>
            <a:r>
              <a:rPr lang="de-DE" sz="1900" dirty="0"/>
              <a:t>Niedersachsen </a:t>
            </a:r>
            <a:r>
              <a:rPr lang="de-DE" sz="1900" dirty="0" smtClean="0">
                <a:solidFill>
                  <a:srgbClr val="800000"/>
                </a:solidFill>
              </a:rPr>
              <a:t>SZ 2022</a:t>
            </a:r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 smtClean="0"/>
              <a:t>SZ 2023		   210 </a:t>
            </a:r>
            <a:r>
              <a:rPr lang="de-DE" sz="1900" dirty="0"/>
              <a:t>€		</a:t>
            </a:r>
            <a:r>
              <a:rPr lang="de-DE" sz="1900" dirty="0" smtClean="0"/>
              <a:t>Landkreis Verden</a:t>
            </a:r>
            <a:r>
              <a:rPr lang="de-DE" sz="1900" dirty="0"/>
              <a:t>	</a:t>
            </a:r>
            <a:r>
              <a:rPr lang="de-DE" sz="1900" dirty="0" smtClean="0"/>
              <a:t>		</a:t>
            </a:r>
            <a:endParaRPr lang="de-DE" sz="1900" dirty="0"/>
          </a:p>
          <a:p>
            <a:pPr marL="0" indent="0">
              <a:buNone/>
            </a:pPr>
            <a:r>
              <a:rPr lang="de-DE" sz="1900" dirty="0" smtClean="0"/>
              <a:t>						(einmalige Förderung im 7. Jahr!)</a:t>
            </a:r>
          </a:p>
          <a:p>
            <a:pPr marL="0" indent="0">
              <a:buNone/>
            </a:pPr>
            <a:r>
              <a:rPr lang="de-DE" sz="1900" dirty="0"/>
              <a:t>	</a:t>
            </a:r>
            <a:r>
              <a:rPr lang="de-DE" sz="1900" dirty="0" smtClean="0"/>
              <a:t>		   125 €		</a:t>
            </a:r>
            <a:r>
              <a:rPr lang="de-DE" sz="1900" dirty="0" smtClean="0">
                <a:solidFill>
                  <a:srgbClr val="800000"/>
                </a:solidFill>
              </a:rPr>
              <a:t>LEB</a:t>
            </a:r>
            <a:r>
              <a:rPr lang="de-DE" sz="1900" dirty="0" smtClean="0"/>
              <a:t> Niedersachsen </a:t>
            </a:r>
            <a:r>
              <a:rPr lang="de-DE" sz="1900" dirty="0" smtClean="0">
                <a:solidFill>
                  <a:srgbClr val="800000"/>
                </a:solidFill>
              </a:rPr>
              <a:t>WA‘s</a:t>
            </a:r>
            <a:r>
              <a:rPr lang="de-DE" sz="1900" dirty="0" smtClean="0"/>
              <a:t> </a:t>
            </a:r>
            <a:r>
              <a:rPr lang="de-DE" sz="1900" dirty="0" smtClean="0">
                <a:solidFill>
                  <a:srgbClr val="800000"/>
                </a:solidFill>
              </a:rPr>
              <a:t>SZ 2023</a:t>
            </a:r>
            <a:endParaRPr lang="de-DE" sz="19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109560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800000"/>
                </a:solidFill>
              </a:rPr>
              <a:t>Regional ausgeführte Veranstaltungen</a:t>
            </a:r>
            <a:endParaRPr lang="de-DE" b="1" dirty="0">
              <a:solidFill>
                <a:srgbClr val="8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/>
              <a:t>Von den</a:t>
            </a:r>
            <a:r>
              <a:rPr lang="de-DE" b="1" dirty="0">
                <a:solidFill>
                  <a:srgbClr val="921F07"/>
                </a:solidFill>
              </a:rPr>
              <a:t> </a:t>
            </a:r>
            <a:r>
              <a:rPr lang="de-DE" b="1" dirty="0" smtClean="0">
                <a:solidFill>
                  <a:srgbClr val="921F07"/>
                </a:solidFill>
              </a:rPr>
              <a:t>84 </a:t>
            </a:r>
            <a:r>
              <a:rPr lang="de-DE" b="1" dirty="0">
                <a:solidFill>
                  <a:srgbClr val="921F07"/>
                </a:solidFill>
              </a:rPr>
              <a:t>Aufführungen </a:t>
            </a:r>
            <a:r>
              <a:rPr lang="de-DE" dirty="0"/>
              <a:t>seit </a:t>
            </a:r>
            <a:r>
              <a:rPr lang="de-DE" b="1" dirty="0">
                <a:solidFill>
                  <a:srgbClr val="921F07"/>
                </a:solidFill>
              </a:rPr>
              <a:t>Gründung des niederdeutschen Tournee- &amp; Ausbildungstheaters im Jahre 2017 bis Ende der Spielzeit </a:t>
            </a:r>
            <a:r>
              <a:rPr lang="de-DE" b="1" dirty="0" smtClean="0">
                <a:solidFill>
                  <a:srgbClr val="921F07"/>
                </a:solidFill>
              </a:rPr>
              <a:t>2023 </a:t>
            </a:r>
            <a:r>
              <a:rPr lang="de-DE" dirty="0"/>
              <a:t>wurde in nachstehend aufgeführten Landkreisen  &amp; Städten erfolgreich gastiert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>
                <a:solidFill>
                  <a:schemeClr val="bg1"/>
                </a:solidFill>
              </a:rPr>
              <a:t>Landkreis/Kreisstadt/Stadt</a:t>
            </a: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b="1" dirty="0" smtClean="0">
                <a:solidFill>
                  <a:srgbClr val="921F07"/>
                </a:solidFill>
              </a:rPr>
              <a:t>Spielzeit</a:t>
            </a:r>
            <a:r>
              <a:rPr lang="de-DE" dirty="0"/>
              <a:t>		</a:t>
            </a:r>
            <a:r>
              <a:rPr lang="de-DE" dirty="0" smtClean="0"/>
              <a:t>	</a:t>
            </a:r>
            <a:r>
              <a:rPr lang="de-DE" b="1" dirty="0" smtClean="0">
                <a:solidFill>
                  <a:srgbClr val="921F07"/>
                </a:solidFill>
              </a:rPr>
              <a:t>Aufführungen</a:t>
            </a:r>
            <a:r>
              <a:rPr lang="de-DE" dirty="0" smtClean="0"/>
              <a:t> 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Landkreis Cuxhaven		</a:t>
            </a:r>
            <a:r>
              <a:rPr lang="de-DE" dirty="0" smtClean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rgbClr val="921F07"/>
                </a:solidFill>
              </a:rPr>
              <a:t>SZ </a:t>
            </a:r>
            <a:r>
              <a:rPr lang="de-DE" dirty="0">
                <a:solidFill>
                  <a:srgbClr val="921F07"/>
                </a:solidFill>
              </a:rPr>
              <a:t>2017-</a:t>
            </a:r>
            <a:r>
              <a:rPr lang="de-DE" dirty="0" smtClean="0">
                <a:solidFill>
                  <a:srgbClr val="921F07"/>
                </a:solidFill>
              </a:rPr>
              <a:t>2023	27</a:t>
            </a:r>
            <a:endParaRPr lang="de-D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DE" dirty="0" smtClean="0"/>
              <a:t>Landkreis </a:t>
            </a:r>
            <a:r>
              <a:rPr lang="de-DE" dirty="0"/>
              <a:t>Osterholz/Lilienthal	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921F07"/>
                </a:solidFill>
              </a:rPr>
              <a:t>SZ </a:t>
            </a:r>
            <a:r>
              <a:rPr lang="de-DE" dirty="0">
                <a:solidFill>
                  <a:srgbClr val="921F07"/>
                </a:solidFill>
              </a:rPr>
              <a:t>2018		</a:t>
            </a:r>
            <a:r>
              <a:rPr lang="de-DE" dirty="0" smtClean="0">
                <a:solidFill>
                  <a:srgbClr val="921F07"/>
                </a:solidFill>
              </a:rPr>
              <a:t>	2</a:t>
            </a:r>
            <a:endParaRPr lang="de-DE" dirty="0">
              <a:solidFill>
                <a:srgbClr val="921F07"/>
              </a:solidFill>
            </a:endParaRPr>
          </a:p>
          <a:p>
            <a:pPr marL="0" indent="0">
              <a:buNone/>
            </a:pPr>
            <a:r>
              <a:rPr lang="de-DE" dirty="0"/>
              <a:t>Landkreis Ostfriesland</a:t>
            </a:r>
            <a:r>
              <a:rPr lang="de-DE" dirty="0">
                <a:solidFill>
                  <a:srgbClr val="921F07"/>
                </a:solidFill>
              </a:rPr>
              <a:t>		</a:t>
            </a:r>
            <a:r>
              <a:rPr lang="de-DE" dirty="0" smtClean="0">
                <a:solidFill>
                  <a:srgbClr val="921F07"/>
                </a:solidFill>
              </a:rPr>
              <a:t>	SZ </a:t>
            </a:r>
            <a:r>
              <a:rPr lang="de-DE" dirty="0">
                <a:solidFill>
                  <a:srgbClr val="921F07"/>
                </a:solidFill>
              </a:rPr>
              <a:t>2019		</a:t>
            </a:r>
            <a:r>
              <a:rPr lang="de-DE" dirty="0" smtClean="0">
                <a:solidFill>
                  <a:srgbClr val="921F07"/>
                </a:solidFill>
              </a:rPr>
              <a:t>	1</a:t>
            </a:r>
            <a:endParaRPr lang="de-DE" dirty="0">
              <a:solidFill>
                <a:srgbClr val="921F07"/>
              </a:solidFill>
            </a:endParaRPr>
          </a:p>
          <a:p>
            <a:pPr marL="0" indent="0">
              <a:buNone/>
            </a:pPr>
            <a:r>
              <a:rPr lang="de-DE" dirty="0"/>
              <a:t>Landkreis Rotenburg/Wümme	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921F07"/>
                </a:solidFill>
              </a:rPr>
              <a:t>SZ </a:t>
            </a:r>
            <a:r>
              <a:rPr lang="de-DE" dirty="0">
                <a:solidFill>
                  <a:srgbClr val="921F07"/>
                </a:solidFill>
              </a:rPr>
              <a:t>2017-</a:t>
            </a:r>
            <a:r>
              <a:rPr lang="de-DE" dirty="0" smtClean="0">
                <a:solidFill>
                  <a:srgbClr val="921F07"/>
                </a:solidFill>
              </a:rPr>
              <a:t>2018	6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de-DE" dirty="0" smtClean="0"/>
              <a:t>Landkreis </a:t>
            </a:r>
            <a:r>
              <a:rPr lang="de-DE" dirty="0"/>
              <a:t>Stade	</a:t>
            </a:r>
            <a:r>
              <a:rPr lang="de-DE" dirty="0" smtClean="0"/>
              <a:t>				</a:t>
            </a:r>
            <a:r>
              <a:rPr lang="de-DE" dirty="0" smtClean="0">
                <a:solidFill>
                  <a:srgbClr val="921F07"/>
                </a:solidFill>
              </a:rPr>
              <a:t>SZ 2017-2023	15</a:t>
            </a:r>
            <a:r>
              <a:rPr lang="de-DE" dirty="0"/>
              <a:t>	</a:t>
            </a:r>
          </a:p>
          <a:p>
            <a:pPr marL="0" indent="0">
              <a:buNone/>
            </a:pPr>
            <a:r>
              <a:rPr lang="de-DE" dirty="0"/>
              <a:t>Landkreis Verden		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rgbClr val="921F07"/>
                </a:solidFill>
              </a:rPr>
              <a:t>SZ </a:t>
            </a:r>
            <a:r>
              <a:rPr lang="de-DE" dirty="0">
                <a:solidFill>
                  <a:srgbClr val="921F07"/>
                </a:solidFill>
              </a:rPr>
              <a:t>2017-</a:t>
            </a:r>
            <a:r>
              <a:rPr lang="de-DE" dirty="0" smtClean="0">
                <a:solidFill>
                  <a:srgbClr val="921F07"/>
                </a:solidFill>
              </a:rPr>
              <a:t>2022	19 </a:t>
            </a:r>
          </a:p>
          <a:p>
            <a:pPr marL="0" indent="0">
              <a:buNone/>
            </a:pPr>
            <a:r>
              <a:rPr lang="de-DE" dirty="0" smtClean="0"/>
              <a:t>Landkreis </a:t>
            </a:r>
            <a:r>
              <a:rPr lang="de-DE" dirty="0"/>
              <a:t>Wesermarsch		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921F07"/>
                </a:solidFill>
              </a:rPr>
              <a:t>SZ </a:t>
            </a:r>
            <a:r>
              <a:rPr lang="de-DE" dirty="0">
                <a:solidFill>
                  <a:srgbClr val="921F07"/>
                </a:solidFill>
              </a:rPr>
              <a:t>2020-</a:t>
            </a:r>
            <a:r>
              <a:rPr lang="de-DE" dirty="0" smtClean="0">
                <a:solidFill>
                  <a:srgbClr val="921F07"/>
                </a:solidFill>
              </a:rPr>
              <a:t>2022</a:t>
            </a:r>
            <a:r>
              <a:rPr lang="de-DE" dirty="0">
                <a:solidFill>
                  <a:srgbClr val="921F07"/>
                </a:solidFill>
              </a:rPr>
              <a:t>	5</a:t>
            </a:r>
          </a:p>
          <a:p>
            <a:pPr marL="0" indent="0">
              <a:buNone/>
            </a:pPr>
            <a:r>
              <a:rPr lang="de-DE" dirty="0"/>
              <a:t>Alken </a:t>
            </a:r>
            <a:r>
              <a:rPr lang="de-DE" dirty="0" smtClean="0"/>
              <a:t>(</a:t>
            </a:r>
            <a:r>
              <a:rPr lang="de-DE" b="1" dirty="0"/>
              <a:t>FT</a:t>
            </a:r>
            <a:r>
              <a:rPr lang="de-DE" b="1" i="1" dirty="0">
                <a:solidFill>
                  <a:srgbClr val="921F07"/>
                </a:solidFill>
              </a:rPr>
              <a:t>A</a:t>
            </a:r>
            <a:r>
              <a:rPr lang="de-DE" b="1" dirty="0"/>
              <a:t>lken </a:t>
            </a:r>
            <a:r>
              <a:rPr lang="de-DE" b="1" dirty="0" smtClean="0"/>
              <a:t>2019 &amp; SL 2022</a:t>
            </a:r>
            <a:r>
              <a:rPr lang="de-DE" dirty="0" smtClean="0"/>
              <a:t>)	</a:t>
            </a:r>
            <a:r>
              <a:rPr lang="de-DE" dirty="0" smtClean="0">
                <a:solidFill>
                  <a:srgbClr val="921F07"/>
                </a:solidFill>
              </a:rPr>
              <a:t>SZ 2019&amp;2022</a:t>
            </a:r>
            <a:r>
              <a:rPr lang="de-DE" dirty="0"/>
              <a:t>	</a:t>
            </a:r>
            <a:r>
              <a:rPr lang="de-DE" dirty="0" smtClean="0">
                <a:solidFill>
                  <a:srgbClr val="800000"/>
                </a:solidFill>
              </a:rPr>
              <a:t>7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Delmenhorst</a:t>
            </a:r>
            <a:r>
              <a:rPr lang="de-DE" dirty="0"/>
              <a:t>			</a:t>
            </a:r>
            <a:r>
              <a:rPr lang="de-DE" dirty="0" smtClean="0"/>
              <a:t>			</a:t>
            </a:r>
            <a:r>
              <a:rPr lang="de-DE" dirty="0" smtClean="0">
                <a:solidFill>
                  <a:srgbClr val="921F07"/>
                </a:solidFill>
              </a:rPr>
              <a:t>SZ </a:t>
            </a:r>
            <a:r>
              <a:rPr lang="de-DE" dirty="0">
                <a:solidFill>
                  <a:srgbClr val="921F07"/>
                </a:solidFill>
              </a:rPr>
              <a:t>2019		</a:t>
            </a:r>
            <a:r>
              <a:rPr lang="de-DE" dirty="0" smtClean="0">
                <a:solidFill>
                  <a:srgbClr val="921F07"/>
                </a:solidFill>
              </a:rPr>
              <a:t>	1</a:t>
            </a:r>
            <a:endParaRPr lang="de-DE" dirty="0">
              <a:solidFill>
                <a:srgbClr val="921F07"/>
              </a:solidFill>
            </a:endParaRPr>
          </a:p>
          <a:p>
            <a:pPr marL="0" indent="0">
              <a:buNone/>
            </a:pPr>
            <a:r>
              <a:rPr lang="de-DE" dirty="0"/>
              <a:t>Oldenburg			</a:t>
            </a:r>
            <a:r>
              <a:rPr lang="de-DE" dirty="0" smtClean="0"/>
              <a:t>			</a:t>
            </a:r>
            <a:r>
              <a:rPr lang="de-DE" dirty="0" smtClean="0">
                <a:solidFill>
                  <a:srgbClr val="921F07"/>
                </a:solidFill>
              </a:rPr>
              <a:t>SZ </a:t>
            </a:r>
            <a:r>
              <a:rPr lang="de-DE" dirty="0">
                <a:solidFill>
                  <a:srgbClr val="921F07"/>
                </a:solidFill>
              </a:rPr>
              <a:t>2020		</a:t>
            </a:r>
            <a:r>
              <a:rPr lang="de-DE" dirty="0" smtClean="0">
                <a:solidFill>
                  <a:srgbClr val="921F07"/>
                </a:solidFill>
              </a:rPr>
              <a:t>	1</a:t>
            </a:r>
            <a:endParaRPr lang="de-DE" dirty="0">
              <a:solidFill>
                <a:srgbClr val="921F07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074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000" b="1" dirty="0" smtClean="0">
                <a:solidFill>
                  <a:srgbClr val="800000"/>
                </a:solidFill>
              </a:rPr>
              <a:t>Das, was bleibt</a:t>
            </a:r>
            <a:br>
              <a:rPr lang="de-DE" sz="4000" b="1" dirty="0" smtClean="0">
                <a:solidFill>
                  <a:srgbClr val="800000"/>
                </a:solidFill>
              </a:rPr>
            </a:br>
            <a:r>
              <a:rPr lang="de-DE" sz="4000" b="1" dirty="0" smtClean="0">
                <a:solidFill>
                  <a:srgbClr val="800000"/>
                </a:solidFill>
              </a:rPr>
              <a:t>- Resümee</a:t>
            </a:r>
            <a:r>
              <a:rPr lang="de-DE" sz="4000" b="1" dirty="0" smtClean="0">
                <a:solidFill>
                  <a:srgbClr val="800000"/>
                </a:solidFill>
              </a:rPr>
              <a:t> &amp; Fazit -</a:t>
            </a:r>
            <a:endParaRPr lang="de-DE" sz="4000" b="1" dirty="0">
              <a:solidFill>
                <a:srgbClr val="8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9822" y="1600200"/>
            <a:ext cx="8682983" cy="4525963"/>
          </a:xfrm>
        </p:spPr>
        <p:txBody>
          <a:bodyPr>
            <a:normAutofit/>
          </a:bodyPr>
          <a:lstStyle/>
          <a:p>
            <a:pPr algn="just"/>
            <a:r>
              <a:rPr lang="de-DE" sz="1900" dirty="0" smtClean="0"/>
              <a:t>Als erfolgreichste </a:t>
            </a:r>
            <a:r>
              <a:rPr lang="de-DE" sz="1900" dirty="0"/>
              <a:t>P</a:t>
            </a:r>
            <a:r>
              <a:rPr lang="de-DE" sz="1900" dirty="0" smtClean="0"/>
              <a:t>roduktion von </a:t>
            </a:r>
            <a:r>
              <a:rPr lang="de-DE" sz="1900" b="1" dirty="0" smtClean="0">
                <a:solidFill>
                  <a:schemeClr val="bg1"/>
                </a:solidFill>
              </a:rPr>
              <a:t>Theater Spiel</a:t>
            </a:r>
            <a:r>
              <a:rPr lang="de-DE" sz="1900" b="1" i="1" dirty="0" smtClean="0">
                <a:solidFill>
                  <a:srgbClr val="800000"/>
                </a:solidFill>
              </a:rPr>
              <a:t>A</a:t>
            </a:r>
            <a:r>
              <a:rPr lang="de-DE" sz="1900" b="1" dirty="0" smtClean="0">
                <a:solidFill>
                  <a:srgbClr val="800000"/>
                </a:solidFill>
              </a:rPr>
              <a:t>rt</a:t>
            </a:r>
            <a:r>
              <a:rPr lang="de-DE" sz="1900" b="1" dirty="0" smtClean="0">
                <a:solidFill>
                  <a:schemeClr val="bg1"/>
                </a:solidFill>
              </a:rPr>
              <a:t> e.V. </a:t>
            </a:r>
            <a:r>
              <a:rPr lang="de-DE" sz="1900" dirty="0" smtClean="0"/>
              <a:t>ist die zweisprachig erarbeitete </a:t>
            </a:r>
            <a:r>
              <a:rPr lang="de-DE" sz="1900" b="1" dirty="0" smtClean="0">
                <a:solidFill>
                  <a:schemeClr val="bg1"/>
                </a:solidFill>
              </a:rPr>
              <a:t>Komödienproduktion </a:t>
            </a:r>
            <a:r>
              <a:rPr lang="de-DE" sz="1900" b="1" dirty="0" smtClean="0">
                <a:solidFill>
                  <a:srgbClr val="800000"/>
                </a:solidFill>
                <a:latin typeface="Apple Chancery"/>
                <a:cs typeface="Apple Chancery"/>
              </a:rPr>
              <a:t>Der vermeintlich Kranke </a:t>
            </a:r>
            <a:r>
              <a:rPr lang="de-DE" sz="1900" dirty="0" smtClean="0"/>
              <a:t>zu nennen, die in der </a:t>
            </a:r>
            <a:r>
              <a:rPr lang="de-DE" sz="1900" b="1" dirty="0" smtClean="0">
                <a:solidFill>
                  <a:srgbClr val="800000"/>
                </a:solidFill>
              </a:rPr>
              <a:t>Spielzeit 2019 </a:t>
            </a:r>
            <a:r>
              <a:rPr lang="de-DE" sz="1900" dirty="0" smtClean="0"/>
              <a:t>nicht nur im regionalen Gastspielbetrieb in Niedersachsen, sondern auch im Rahmen der </a:t>
            </a:r>
            <a:r>
              <a:rPr lang="de-DE" sz="1900" b="1" dirty="0" smtClean="0">
                <a:solidFill>
                  <a:schemeClr val="bg1"/>
                </a:solidFill>
              </a:rPr>
              <a:t>Freilichttheaterproduktion FT</a:t>
            </a:r>
            <a:r>
              <a:rPr lang="de-DE" sz="1900" b="1" i="1" dirty="0" smtClean="0">
                <a:solidFill>
                  <a:srgbClr val="800000"/>
                </a:solidFill>
              </a:rPr>
              <a:t>A</a:t>
            </a:r>
            <a:r>
              <a:rPr lang="de-DE" sz="1900" b="1" dirty="0" smtClean="0">
                <a:solidFill>
                  <a:schemeClr val="bg1"/>
                </a:solidFill>
              </a:rPr>
              <a:t>lken 2019</a:t>
            </a:r>
            <a:r>
              <a:rPr lang="de-DE" sz="1900" dirty="0" smtClean="0"/>
              <a:t>, einer Kooperation mit Kulturschaffenden im Bundesland Rheinland-Pfalz, zu erleben war.</a:t>
            </a:r>
          </a:p>
          <a:p>
            <a:pPr algn="just"/>
            <a:r>
              <a:rPr lang="de-DE" sz="1900" dirty="0" smtClean="0"/>
              <a:t>Trotz Vorstellungsausfall der disponierten </a:t>
            </a:r>
            <a:r>
              <a:rPr lang="de-DE" sz="1900" b="1" dirty="0" smtClean="0">
                <a:solidFill>
                  <a:srgbClr val="800000"/>
                </a:solidFill>
              </a:rPr>
              <a:t>WA</a:t>
            </a:r>
            <a:r>
              <a:rPr lang="de-DE" sz="1900" dirty="0" smtClean="0"/>
              <a:t> der </a:t>
            </a:r>
            <a:r>
              <a:rPr lang="de-DE" sz="1900" b="1" dirty="0" smtClean="0">
                <a:solidFill>
                  <a:srgbClr val="800000"/>
                </a:solidFill>
              </a:rPr>
              <a:t>Spielzeit 2023 </a:t>
            </a:r>
            <a:r>
              <a:rPr lang="de-DE" sz="1900" dirty="0" smtClean="0"/>
              <a:t>in Kirchlinteln ist und bleibt die </a:t>
            </a:r>
            <a:r>
              <a:rPr lang="de-DE" sz="1900" b="1" dirty="0" smtClean="0">
                <a:solidFill>
                  <a:schemeClr val="bg1"/>
                </a:solidFill>
              </a:rPr>
              <a:t>Schauspielproduktion</a:t>
            </a:r>
            <a:r>
              <a:rPr lang="de-DE" sz="1900" b="1" dirty="0" smtClean="0"/>
              <a:t> </a:t>
            </a:r>
            <a:r>
              <a:rPr lang="de-DE" sz="1900" b="1" dirty="0" smtClean="0">
                <a:solidFill>
                  <a:srgbClr val="800000"/>
                </a:solidFill>
              </a:rPr>
              <a:t>Nacht, Mudder </a:t>
            </a:r>
            <a:r>
              <a:rPr lang="de-DE" sz="1900" dirty="0" smtClean="0"/>
              <a:t>die meistgespielte Produktion unseres gemeinnützigen Theatervereins </a:t>
            </a:r>
            <a:r>
              <a:rPr lang="de-DE" sz="1900" b="1" dirty="0">
                <a:solidFill>
                  <a:schemeClr val="bg1"/>
                </a:solidFill>
              </a:rPr>
              <a:t>Theater Spiel</a:t>
            </a:r>
            <a:r>
              <a:rPr lang="de-DE" sz="1900" b="1" i="1" dirty="0">
                <a:solidFill>
                  <a:srgbClr val="800000"/>
                </a:solidFill>
              </a:rPr>
              <a:t>A</a:t>
            </a:r>
            <a:r>
              <a:rPr lang="de-DE" sz="1900" b="1" dirty="0">
                <a:solidFill>
                  <a:srgbClr val="800000"/>
                </a:solidFill>
              </a:rPr>
              <a:t>rt</a:t>
            </a:r>
            <a:r>
              <a:rPr lang="de-DE" sz="1900" b="1" dirty="0">
                <a:solidFill>
                  <a:schemeClr val="bg1"/>
                </a:solidFill>
              </a:rPr>
              <a:t> e.V</a:t>
            </a:r>
            <a:r>
              <a:rPr lang="de-DE" sz="1900" b="1" dirty="0" smtClean="0">
                <a:solidFill>
                  <a:schemeClr val="bg1"/>
                </a:solidFill>
              </a:rPr>
              <a:t>. mit </a:t>
            </a:r>
            <a:r>
              <a:rPr lang="de-DE" sz="1900" b="1" dirty="0" smtClean="0">
                <a:solidFill>
                  <a:srgbClr val="800000"/>
                </a:solidFill>
              </a:rPr>
              <a:t>insgesamt 15 Aufführungen</a:t>
            </a:r>
            <a:r>
              <a:rPr lang="de-DE" sz="1900" b="1" dirty="0" smtClean="0">
                <a:solidFill>
                  <a:schemeClr val="bg1"/>
                </a:solidFill>
              </a:rPr>
              <a:t> in 8 Landkreisen und kreisfreien Städten</a:t>
            </a:r>
            <a:r>
              <a:rPr lang="de-DE" sz="1900" b="1" dirty="0" smtClean="0">
                <a:solidFill>
                  <a:srgbClr val="800000"/>
                </a:solidFill>
              </a:rPr>
              <a:t>!</a:t>
            </a:r>
          </a:p>
          <a:p>
            <a:pPr algn="just"/>
            <a:r>
              <a:rPr lang="de-DE" sz="1900" dirty="0" smtClean="0"/>
              <a:t>Seit der Freischaltung bzw. Veröffentlichung unserer </a:t>
            </a:r>
            <a:r>
              <a:rPr lang="de-DE" sz="1900" b="1" dirty="0" smtClean="0">
                <a:solidFill>
                  <a:srgbClr val="800000"/>
                </a:solidFill>
              </a:rPr>
              <a:t>Homepage </a:t>
            </a:r>
            <a:r>
              <a:rPr lang="de-DE" sz="1900" dirty="0" smtClean="0">
                <a:solidFill>
                  <a:srgbClr val="FFFFFF"/>
                </a:solidFill>
              </a:rPr>
              <a:t>im Februar 2018 bis zur offiziell beschlossenen Auflösung des Theatervereins auf der </a:t>
            </a:r>
            <a:r>
              <a:rPr lang="de-DE" sz="1900" b="1" dirty="0" smtClean="0">
                <a:solidFill>
                  <a:srgbClr val="800000"/>
                </a:solidFill>
              </a:rPr>
              <a:t>Jahres-hauptversammlung am 03. Juni 2023</a:t>
            </a:r>
            <a:r>
              <a:rPr lang="de-DE" sz="1900" dirty="0" smtClean="0">
                <a:solidFill>
                  <a:srgbClr val="FFFFFF"/>
                </a:solidFill>
              </a:rPr>
              <a:t> hatten wir </a:t>
            </a:r>
            <a:r>
              <a:rPr lang="de-DE" sz="1900" b="1" dirty="0" smtClean="0">
                <a:solidFill>
                  <a:srgbClr val="800000"/>
                </a:solidFill>
              </a:rPr>
              <a:t>28.867 Zugriffe </a:t>
            </a:r>
            <a:r>
              <a:rPr lang="de-DE" sz="1900" dirty="0" smtClean="0"/>
              <a:t>zu verzeichnen.</a:t>
            </a:r>
            <a:endParaRPr lang="de-DE" sz="1900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de-DE" sz="1900" b="1" dirty="0">
                <a:solidFill>
                  <a:srgbClr val="800000"/>
                </a:solidFill>
              </a:rPr>
              <a:t> </a:t>
            </a:r>
            <a:r>
              <a:rPr lang="de-DE" sz="1900" b="1" dirty="0" smtClean="0">
                <a:solidFill>
                  <a:srgbClr val="800000"/>
                </a:solidFill>
              </a:rPr>
              <a:t>     </a:t>
            </a:r>
            <a:r>
              <a:rPr lang="de-DE" sz="1900" dirty="0" smtClean="0">
                <a:solidFill>
                  <a:srgbClr val="FFFFFF"/>
                </a:solidFill>
              </a:rPr>
              <a:t>Die</a:t>
            </a:r>
            <a:r>
              <a:rPr lang="de-DE" sz="1900" b="1" dirty="0" smtClean="0">
                <a:solidFill>
                  <a:srgbClr val="800000"/>
                </a:solidFill>
              </a:rPr>
              <a:t> Künstlerische Leitung</a:t>
            </a:r>
          </a:p>
          <a:p>
            <a:pPr marL="0" indent="0">
              <a:buNone/>
            </a:pPr>
            <a:r>
              <a:rPr lang="de-DE" sz="1900" b="1" dirty="0" smtClean="0">
                <a:solidFill>
                  <a:srgbClr val="800000"/>
                </a:solidFill>
              </a:rPr>
              <a:t>      </a:t>
            </a:r>
            <a:r>
              <a:rPr lang="de-DE" sz="1900" dirty="0" smtClean="0"/>
              <a:t>Thomas G. Willberger M.A.</a:t>
            </a:r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3361769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Zephyro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0</TotalTime>
  <Words>214</Words>
  <Application>Microsoft Macintosh PowerPoint</Application>
  <PresentationFormat>Bildschirmpräsentation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Office-Design</vt:lpstr>
      <vt:lpstr>Bilanz eines Theatervereins</vt:lpstr>
      <vt:lpstr>Bilanz im Überblick  2017 - 2023</vt:lpstr>
      <vt:lpstr>Gewährte Fördermittel &amp; Spenden auf einen Blick SZ 2017-2019</vt:lpstr>
      <vt:lpstr>Gewährte Fördermittel &amp; Spenden auf einen Blick SZ 2020-2021</vt:lpstr>
      <vt:lpstr>Gewährte Fördermittel &amp; Spenden auf einen Blick SZ 2022-2023</vt:lpstr>
      <vt:lpstr>Regional ausgeführte Veranstaltungen</vt:lpstr>
      <vt:lpstr>Das, was bleibt - Resümee &amp; Fazit -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Gregor Willberger </dc:creator>
  <cp:lastModifiedBy>Thomas Gregor Willberger </cp:lastModifiedBy>
  <cp:revision>141</cp:revision>
  <dcterms:created xsi:type="dcterms:W3CDTF">2023-05-16T16:14:31Z</dcterms:created>
  <dcterms:modified xsi:type="dcterms:W3CDTF">2023-06-04T11:55:17Z</dcterms:modified>
</cp:coreProperties>
</file>